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8" r:id="rId5"/>
    <p:sldId id="260" r:id="rId6"/>
    <p:sldId id="264" r:id="rId7"/>
    <p:sldId id="266" r:id="rId8"/>
  </p:sldIdLst>
  <p:sldSz cx="18288000" cy="10287000"/>
  <p:notesSz cx="6858000" cy="9144000"/>
  <p:embeddedFontLst>
    <p:embeddedFont>
      <p:font typeface="Lato Bold" panose="020F0502020204030203"/>
      <p:bold r:id="rId13"/>
    </p:embeddedFont>
    <p:embeddedFont>
      <p:font typeface="League Spartan" panose="020B0503030501040103"/>
      <p:regular r:id="rId14"/>
      <p:italic r:id="rId15"/>
      <p:boldItalic r:id="rId16"/>
    </p:embeddedFont>
    <p:embeddedFont>
      <p:font typeface="Poppins" panose="00000500000000000000"/>
      <p:regular r:id="rId17"/>
      <p:bold r:id="rId18"/>
      <p:italic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36"/>
        <p:guide pos="28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11.fntdata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GIF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GIF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1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8075" y="3978275"/>
            <a:ext cx="11612880" cy="1444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Lato Bold" panose="020F0502020204030203"/>
              </a:rPr>
              <a:t>CS 590 Web Development - GROUP 15</a:t>
            </a:r>
            <a:endParaRPr lang="en-US" sz="3600">
              <a:solidFill>
                <a:srgbClr val="000000"/>
              </a:solidFill>
              <a:latin typeface="Lato Bold" panose="020F05020202040302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48322" y="5173515"/>
            <a:ext cx="10991397" cy="17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45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 panose="020B0503030501040103"/>
              </a:rPr>
              <a:t>PROFOLIO</a:t>
            </a:r>
            <a:endParaRPr lang="en-US" sz="9530">
              <a:solidFill>
                <a:srgbClr val="593C8F"/>
              </a:solidFill>
              <a:latin typeface="League Spartan" panose="020B0503030501040103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3648322" y="6830572"/>
            <a:ext cx="9687995" cy="2050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10" name="TextBox 10"/>
          <p:cNvSpPr txBox="1"/>
          <p:nvPr/>
        </p:nvSpPr>
        <p:spPr>
          <a:xfrm>
            <a:off x="3648322" y="7410593"/>
            <a:ext cx="6583633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Poppins" panose="00000500000000000000"/>
              </a:rPr>
              <a:t>Team Members: -</a:t>
            </a:r>
            <a:endParaRPr lang="en-US" sz="2415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endParaRPr lang="en-US" sz="2415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Poppins" panose="00000500000000000000"/>
              </a:rPr>
              <a:t>Aditya Ramesh</a:t>
            </a:r>
            <a:endParaRPr lang="en-US" sz="2415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Poppins" panose="00000500000000000000"/>
              </a:rPr>
              <a:t>Kavya Nandigam</a:t>
            </a:r>
            <a:endParaRPr lang="en-US" sz="2415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Poppins" panose="00000500000000000000"/>
              </a:rPr>
              <a:t>Renee Suresh Manukonda</a:t>
            </a:r>
            <a:endParaRPr lang="en-US" sz="2415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Poppins" panose="00000500000000000000"/>
              </a:rPr>
              <a:t>Sumedh Kumar Manoor Surendranath</a:t>
            </a:r>
            <a:endParaRPr lang="en-US" sz="2415">
              <a:solidFill>
                <a:srgbClr val="000000"/>
              </a:solidFill>
              <a:latin typeface="Poppins" panose="00000500000000000000"/>
            </a:endParaRPr>
          </a:p>
        </p:txBody>
      </p:sp>
      <p:pic>
        <p:nvPicPr>
          <p:cNvPr id="11" name="Picture 10" descr="presentation-slides-header-w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35"/>
            <a:ext cx="15233015" cy="3961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20" y="1494821"/>
            <a:ext cx="495746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593C8F"/>
                </a:solidFill>
                <a:latin typeface="League Spartan" panose="020B0503030501040103"/>
              </a:rPr>
              <a:t>So what’s Profolio?</a:t>
            </a:r>
            <a:endParaRPr lang="en-US" sz="4300">
              <a:solidFill>
                <a:srgbClr val="593C8F"/>
              </a:solidFill>
              <a:latin typeface="League Spartan" panose="020B0503030501040103"/>
            </a:endParaRPr>
          </a:p>
        </p:txBody>
      </p:sp>
      <p:sp>
        <p:nvSpPr>
          <p:cNvPr id="14" name="AutoShape 14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7430" y="3009900"/>
            <a:ext cx="4769485" cy="37230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latin typeface="+mn-ea"/>
                <a:cs typeface="+mn-ea"/>
                <a:sym typeface="+mn-ea"/>
              </a:rPr>
              <a:t>PROFOLIO is a web application that enables individuals to create dynamic, visually appealing portfolios. </a:t>
            </a:r>
            <a:endParaRPr lang="en-US" sz="2000" dirty="0">
              <a:latin typeface="+mn-ea"/>
              <a:cs typeface="+mn-ea"/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latin typeface="+mn-ea"/>
              <a:cs typeface="+mn-ea"/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latin typeface="+mn-ea"/>
              <a:cs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latin typeface="+mn-ea"/>
                <a:cs typeface="+mn-ea"/>
                <a:sym typeface="+mn-ea"/>
              </a:rPr>
              <a:t>Users can seamlessly integrate their work, achievements, experiences, and skills, presenting a holistic view of their professional and personal journey to the world.</a:t>
            </a:r>
            <a:endParaRPr lang="en-US" sz="2000" dirty="0">
              <a:latin typeface="+mn-ea"/>
              <a:cs typeface="+mn-ea"/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latin typeface="+mn-ea"/>
              <a:cs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latin typeface="+mn-ea"/>
                <a:cs typeface="+mn-ea"/>
                <a:sym typeface="+mn-ea"/>
              </a:rPr>
              <a:t>PROFOLIO helps users connect online, making it easier for talented individuals to find and work with potential partners, employers, or clients looking for their specific skills and experiences.</a:t>
            </a:r>
            <a:endParaRPr lang="en-US" sz="20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AutoShape 16"/>
          <p:cNvSpPr/>
          <p:nvPr/>
        </p:nvSpPr>
        <p:spPr>
          <a:xfrm flipV="1">
            <a:off x="1029970" y="2252980"/>
            <a:ext cx="5057140" cy="1333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pic>
        <p:nvPicPr>
          <p:cNvPr id="19" name="Picture 18" descr="thinking Ro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2954655"/>
            <a:ext cx="8524875" cy="47986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1662410" cy="10287000"/>
            <a:chOff x="0" y="0"/>
            <a:chExt cx="2501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029792" y="2233059"/>
            <a:ext cx="576199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28700" y="952500"/>
            <a:ext cx="7149465" cy="650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30">
                <a:solidFill>
                  <a:srgbClr val="FFFFFF"/>
                </a:solidFill>
                <a:latin typeface="Lato Bold" panose="020F0502020204030203"/>
              </a:rPr>
              <a:t>Who is benefited from PROFOLIO?</a:t>
            </a:r>
            <a:endParaRPr lang="en-US" sz="3630">
              <a:solidFill>
                <a:srgbClr val="FFFFFF"/>
              </a:solidFill>
              <a:latin typeface="Lato Bold" panose="020F05020202040302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9970" y="2964180"/>
            <a:ext cx="8305165" cy="58559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  <a:latin typeface="Poppins" panose="00000500000000000000"/>
              </a:rPr>
              <a:t>Versatile Portfolio Platform for Professionals:</a:t>
            </a:r>
            <a:endParaRPr lang="en-US" sz="2000" b="1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</a:rPr>
              <a:t>Empowering professionals across diverse sectors to showcase their expertise and accomplishments seamlessly.</a:t>
            </a: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  <a:latin typeface="Poppins" panose="00000500000000000000"/>
              </a:rPr>
              <a:t>Job Seeker's Career Launchpad:</a:t>
            </a:r>
            <a:endParaRPr lang="en-US" sz="2000" b="1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</a:rPr>
              <a:t>A gateway for ambitious job aspirants to impress potential employers and secure dream opportunities.</a:t>
            </a: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  <a:latin typeface="Poppins" panose="00000500000000000000"/>
              </a:rPr>
              <a:t>Freelancer's Showcase of Skills:</a:t>
            </a:r>
            <a:endParaRPr lang="en-US" sz="2000" b="1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</a:rPr>
              <a:t>Elevating freelancers by presenting their unique skills and talents to attract and engage potential clientele.</a:t>
            </a: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  <a:latin typeface="Poppins" panose="00000500000000000000"/>
              </a:rPr>
              <a:t>Student's Academic Spotlight:</a:t>
            </a:r>
            <a:endParaRPr lang="en-US" sz="2000" b="1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</a:rPr>
              <a:t>A spotlight for students, illuminating academic excellence and extracurricular achievements.</a:t>
            </a: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  <a:latin typeface="Poppins" panose="00000500000000000000"/>
              </a:rPr>
              <a:t>Personal Achievement Chronicle:</a:t>
            </a:r>
            <a:endParaRPr lang="en-US" sz="2000" b="1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</a:rPr>
              <a:t>Offering individuals a curated online space to elegantly exhibit life's remarkable milestones and accomplishments.</a:t>
            </a:r>
            <a:endParaRPr lang="en-US" sz="2000">
              <a:solidFill>
                <a:srgbClr val="FFFFFF"/>
              </a:solidFill>
              <a:latin typeface="Poppins" panose="00000500000000000000"/>
            </a:endParaRPr>
          </a:p>
        </p:txBody>
      </p:sp>
      <p:pic>
        <p:nvPicPr>
          <p:cNvPr id="15" name="Picture 14" descr="happy michael scott - benefi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0" y="2739390"/>
            <a:ext cx="8395970" cy="5071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959850" y="-4000500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08990"/>
            <a:ext cx="727456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593C8F"/>
                </a:solidFill>
                <a:latin typeface="League Spartan" panose="020B0503030501040103"/>
              </a:rPr>
              <a:t>Our choice of weapons?</a:t>
            </a:r>
            <a:endParaRPr lang="en-US" sz="4300">
              <a:solidFill>
                <a:srgbClr val="593C8F"/>
              </a:solidFill>
              <a:latin typeface="League Spartan" panose="020B0503030501040103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029970" y="1692275"/>
            <a:ext cx="6535420" cy="2730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grpSp>
        <p:nvGrpSpPr>
          <p:cNvPr id="9" name="Group 9"/>
          <p:cNvGrpSpPr/>
          <p:nvPr/>
        </p:nvGrpSpPr>
        <p:grpSpPr>
          <a:xfrm rot="0">
            <a:off x="9144000" y="579720"/>
            <a:ext cx="6850188" cy="3853183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339" b="-9339"/>
              </a:stretch>
            </a:blipFill>
          </p:spPr>
        </p:sp>
      </p:grpSp>
      <p:pic>
        <p:nvPicPr>
          <p:cNvPr id="20" name="Picture 19" descr="Rea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" y="2628900"/>
            <a:ext cx="1327150" cy="1249680"/>
          </a:xfrm>
          <a:prstGeom prst="rect">
            <a:avLst/>
          </a:prstGeom>
        </p:spPr>
      </p:pic>
      <p:pic>
        <p:nvPicPr>
          <p:cNvPr id="22" name="Picture 21" descr="spring boo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663825"/>
            <a:ext cx="1287780" cy="1287780"/>
          </a:xfrm>
          <a:prstGeom prst="rect">
            <a:avLst/>
          </a:prstGeom>
        </p:spPr>
      </p:pic>
      <p:pic>
        <p:nvPicPr>
          <p:cNvPr id="25" name="Picture 24" descr="Heroku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6800" y="6134100"/>
            <a:ext cx="2508250" cy="2360930"/>
          </a:xfrm>
          <a:prstGeom prst="rect">
            <a:avLst/>
          </a:prstGeom>
        </p:spPr>
      </p:pic>
      <p:pic>
        <p:nvPicPr>
          <p:cNvPr id="26" name="Picture 25" descr="jUni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200" y="6061710"/>
            <a:ext cx="4420235" cy="2564130"/>
          </a:xfrm>
          <a:prstGeom prst="rect">
            <a:avLst/>
          </a:prstGeom>
        </p:spPr>
      </p:pic>
      <p:pic>
        <p:nvPicPr>
          <p:cNvPr id="27" name="Picture 26" descr="mySQ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830" y="2400300"/>
            <a:ext cx="1998980" cy="1998980"/>
          </a:xfrm>
          <a:prstGeom prst="rect">
            <a:avLst/>
          </a:prstGeom>
        </p:spPr>
      </p:pic>
      <p:pic>
        <p:nvPicPr>
          <p:cNvPr id="29" name="Picture 28" descr="react text"/>
          <p:cNvPicPr>
            <a:picLocks noChangeAspect="1"/>
          </p:cNvPicPr>
          <p:nvPr/>
        </p:nvPicPr>
        <p:blipFill>
          <a:blip r:embed="rId8"/>
          <a:srcRect l="31920"/>
          <a:stretch>
            <a:fillRect/>
          </a:stretch>
        </p:blipFill>
        <p:spPr>
          <a:xfrm>
            <a:off x="1143000" y="4133850"/>
            <a:ext cx="1122045" cy="480695"/>
          </a:xfrm>
          <a:prstGeom prst="rect">
            <a:avLst/>
          </a:prstGeom>
        </p:spPr>
      </p:pic>
      <p:pic>
        <p:nvPicPr>
          <p:cNvPr id="30" name="Picture 29" descr="spring boot text"/>
          <p:cNvPicPr>
            <a:picLocks noChangeAspect="1"/>
          </p:cNvPicPr>
          <p:nvPr/>
        </p:nvPicPr>
        <p:blipFill>
          <a:blip r:embed="rId9"/>
          <a:srcRect l="30703" b="16000"/>
          <a:stretch>
            <a:fillRect/>
          </a:stretch>
        </p:blipFill>
        <p:spPr>
          <a:xfrm>
            <a:off x="3108325" y="4000500"/>
            <a:ext cx="2244090" cy="717550"/>
          </a:xfrm>
          <a:prstGeom prst="rect">
            <a:avLst/>
          </a:prstGeom>
        </p:spPr>
      </p:pic>
      <p:pic>
        <p:nvPicPr>
          <p:cNvPr id="31" name="Picture 30" descr="joey surprise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4450" y="5612130"/>
            <a:ext cx="3906520" cy="4469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</a:blip>
            <a:stretch>
              <a:fillRect l="-20312" r="-203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20" y="1494821"/>
            <a:ext cx="654496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593C8F"/>
                </a:solidFill>
                <a:latin typeface="League Spartan" panose="020B0503030501040103"/>
              </a:rPr>
              <a:t>Features</a:t>
            </a:r>
            <a:endParaRPr lang="en-US" sz="4300">
              <a:solidFill>
                <a:srgbClr val="593C8F"/>
              </a:solidFill>
              <a:latin typeface="League Spartan" panose="020B0503030501040103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grpSp>
        <p:nvGrpSpPr>
          <p:cNvPr id="8" name="Group 8"/>
          <p:cNvGrpSpPr/>
          <p:nvPr/>
        </p:nvGrpSpPr>
        <p:grpSpPr>
          <a:xfrm rot="0">
            <a:off x="7573683" y="0"/>
            <a:ext cx="10714317" cy="10287000"/>
            <a:chOff x="0" y="0"/>
            <a:chExt cx="282187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21878" cy="2709333"/>
            </a:xfrm>
            <a:custGeom>
              <a:avLst/>
              <a:gdLst/>
              <a:ahLst/>
              <a:cxnLst/>
              <a:rect l="l" t="t" r="r" b="b"/>
              <a:pathLst>
                <a:path w="2821878" h="2709333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82187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0">
            <a:off x="6341859" y="1850708"/>
            <a:ext cx="5060944" cy="6737985"/>
            <a:chOff x="0" y="0"/>
            <a:chExt cx="3663950" cy="487807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27649" y="3084874"/>
            <a:ext cx="4769516" cy="157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IN" sz="2000" b="1" dirty="0">
                <a:sym typeface="+mn-ea"/>
              </a:rPr>
              <a:t>User Registration: </a:t>
            </a:r>
            <a:endParaRPr lang="en-IN" sz="2000" b="1" dirty="0"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IN" sz="2000" dirty="0">
                <a:sym typeface="+mn-ea"/>
              </a:rPr>
              <a:t>User </a:t>
            </a:r>
            <a:r>
              <a:rPr lang="en-US" sz="2000" dirty="0">
                <a:sym typeface="+mn-ea"/>
              </a:rPr>
              <a:t>can</a:t>
            </a:r>
            <a:r>
              <a:rPr lang="en-US" sz="2000" dirty="0">
                <a:sym typeface="+mn-ea"/>
              </a:rPr>
              <a:t>store user email and password securely, verify email addresses through confirmation links or codes and also has password recovery options.</a:t>
            </a:r>
            <a:endParaRPr lang="en-US" sz="2000" dirty="0">
              <a:solidFill>
                <a:srgbClr val="000000"/>
              </a:solidFill>
              <a:latin typeface="Poppins" panose="00000500000000000000"/>
              <a:sym typeface="+mn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7649" y="5216231"/>
            <a:ext cx="4769516" cy="125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ym typeface="+mn-ea"/>
              </a:rPr>
              <a:t>Template Selection and Customization: </a:t>
            </a:r>
            <a:endParaRPr lang="en-US" sz="2000" b="1" dirty="0"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sym typeface="+mn-ea"/>
              </a:rPr>
              <a:t>This application offers a variety of portfolio templates which allows users to choose templates and provides a preview option.</a:t>
            </a:r>
            <a:endParaRPr lang="en-US" sz="2000" dirty="0">
              <a:solidFill>
                <a:srgbClr val="000000"/>
              </a:solidFill>
              <a:latin typeface="Poppins" panose="00000500000000000000"/>
              <a:sym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7649" y="7118989"/>
            <a:ext cx="4769516" cy="94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ym typeface="+mn-ea"/>
              </a:rPr>
              <a:t>Email Notifications:</a:t>
            </a:r>
            <a:r>
              <a:rPr lang="en-US" sz="2000" dirty="0">
                <a:sym typeface="+mn-ea"/>
              </a:rPr>
              <a:t> </a:t>
            </a:r>
            <a:endParaRPr lang="en-US" sz="2000" dirty="0"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sym typeface="+mn-ea"/>
              </a:rPr>
              <a:t>It sends email notifications for account-related activities and promotions. </a:t>
            </a:r>
            <a:endParaRPr lang="en-US" sz="2000" dirty="0">
              <a:solidFill>
                <a:srgbClr val="000000"/>
              </a:solidFill>
              <a:latin typeface="Poppins" panose="00000500000000000000"/>
              <a:sym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15800" y="3086100"/>
            <a:ext cx="5228590" cy="20402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ym typeface="+mn-ea"/>
              </a:rPr>
              <a:t>Responsive Design: </a:t>
            </a:r>
            <a:r>
              <a:rPr lang="en-US" sz="2000" dirty="0">
                <a:sym typeface="+mn-ea"/>
              </a:rPr>
              <a:t>The platform is responsive and mobile-friendly and compatible with major web browsers and devices.</a:t>
            </a:r>
            <a:endParaRPr lang="en-US" sz="2000" dirty="0">
              <a:solidFill>
                <a:srgbClr val="FFFFFF"/>
              </a:solidFill>
              <a:latin typeface="Poppins" panose="00000500000000000000"/>
              <a:sym typeface="+mn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192000" y="4762500"/>
            <a:ext cx="4879975" cy="11995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ym typeface="+mn-ea"/>
              </a:rPr>
              <a:t>Sharing:</a:t>
            </a:r>
            <a:r>
              <a:rPr lang="en-US" sz="2000" dirty="0">
                <a:sym typeface="+mn-ea"/>
              </a:rPr>
              <a:t> Offers easy sharing options through unique URLs and social media. Must generate shareable previews or thumbnails for social media sharing.</a:t>
            </a:r>
            <a:endParaRPr lang="en-US" sz="2000" dirty="0">
              <a:solidFill>
                <a:srgbClr val="FFFFFF"/>
              </a:solidFill>
              <a:latin typeface="Poppins" panose="0000050000000000000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8792210"/>
            <a:ext cx="18268950" cy="1496060"/>
            <a:chOff x="0" y="0"/>
            <a:chExt cx="4274726" cy="817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817550"/>
            </a:xfrm>
            <a:custGeom>
              <a:avLst/>
              <a:gdLst/>
              <a:ahLst/>
              <a:cxnLst/>
              <a:rect l="l" t="t" r="r" b="b"/>
              <a:pathLst>
                <a:path w="4274726" h="817550">
                  <a:moveTo>
                    <a:pt x="0" y="0"/>
                  </a:moveTo>
                  <a:lnTo>
                    <a:pt x="4274726" y="0"/>
                  </a:lnTo>
                  <a:lnTo>
                    <a:pt x="4274726" y="817550"/>
                  </a:lnTo>
                  <a:lnTo>
                    <a:pt x="0" y="817550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8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09415" y="1252220"/>
            <a:ext cx="9390380" cy="85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95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 panose="020B0503030501040103"/>
              </a:rPr>
              <a:t>LET’S SEE THE DEMO ALREADY??</a:t>
            </a:r>
            <a:endParaRPr lang="en-US" sz="4780">
              <a:solidFill>
                <a:srgbClr val="593C8F"/>
              </a:solidFill>
              <a:latin typeface="League Spartan" panose="020B0503030501040103"/>
            </a:endParaRPr>
          </a:p>
        </p:txBody>
      </p:sp>
      <p:sp>
        <p:nvSpPr>
          <p:cNvPr id="17" name="AutoShape 17"/>
          <p:cNvSpPr/>
          <p:nvPr/>
        </p:nvSpPr>
        <p:spPr>
          <a:xfrm flipV="1">
            <a:off x="4048760" y="2182495"/>
            <a:ext cx="9748520" cy="444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pic>
        <p:nvPicPr>
          <p:cNvPr id="21" name="Picture 20" descr="chlo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781300"/>
            <a:ext cx="5217160" cy="5770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2090</Words>
  <Application>WPS Presentation</Application>
  <PresentationFormat>On-screen Show (4:3)</PresentationFormat>
  <Paragraphs>56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SimSun</vt:lpstr>
      <vt:lpstr>Wingdings</vt:lpstr>
      <vt:lpstr>Lato Bold</vt:lpstr>
      <vt:lpstr>League Spartan</vt:lpstr>
      <vt:lpstr>Poppins</vt:lpstr>
      <vt:lpstr>Canva Sans 2</vt:lpstr>
      <vt:lpstr>Microsoft YaHei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&amp;  white business profile presentation</dc:title>
  <dc:creator/>
  <cp:lastModifiedBy>renee</cp:lastModifiedBy>
  <cp:revision>7</cp:revision>
  <dcterms:created xsi:type="dcterms:W3CDTF">2006-08-16T00:00:00Z</dcterms:created>
  <dcterms:modified xsi:type="dcterms:W3CDTF">2023-12-05T03:27:04Z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D37D69DF89AF4605A31A13790BFE1642_13</vt:lpwstr>
  </property>
  <property fmtid="{D5CDD505-2E9C-101B-9397-08002B2CF9AE}" pid="3" name="KSOProductBuildVer">
    <vt:lpwstr>1033-12.2.0.13306</vt:lpwstr>
  </property>
</Properties>
</file>